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56" r:id="rId2"/>
    <p:sldId id="290" r:id="rId3"/>
    <p:sldId id="261" r:id="rId4"/>
    <p:sldId id="260" r:id="rId5"/>
    <p:sldId id="262" r:id="rId6"/>
    <p:sldId id="263" r:id="rId7"/>
    <p:sldId id="265" r:id="rId8"/>
    <p:sldId id="266" r:id="rId9"/>
    <p:sldId id="267" r:id="rId10"/>
    <p:sldId id="291" r:id="rId11"/>
    <p:sldId id="259" r:id="rId12"/>
    <p:sldId id="257" r:id="rId13"/>
    <p:sldId id="258" r:id="rId14"/>
    <p:sldId id="270" r:id="rId15"/>
    <p:sldId id="273" r:id="rId16"/>
    <p:sldId id="271" r:id="rId17"/>
    <p:sldId id="274" r:id="rId18"/>
    <p:sldId id="292" r:id="rId19"/>
    <p:sldId id="272" r:id="rId20"/>
    <p:sldId id="275" r:id="rId21"/>
    <p:sldId id="293" r:id="rId22"/>
    <p:sldId id="276" r:id="rId23"/>
    <p:sldId id="277" r:id="rId24"/>
    <p:sldId id="278" r:id="rId25"/>
    <p:sldId id="279" r:id="rId26"/>
    <p:sldId id="280" r:id="rId27"/>
    <p:sldId id="281" r:id="rId28"/>
    <p:sldId id="294" r:id="rId29"/>
    <p:sldId id="282" r:id="rId30"/>
    <p:sldId id="283" r:id="rId31"/>
    <p:sldId id="284" r:id="rId32"/>
    <p:sldId id="295" r:id="rId33"/>
    <p:sldId id="287" r:id="rId34"/>
    <p:sldId id="296" r:id="rId35"/>
    <p:sldId id="285" r:id="rId36"/>
    <p:sldId id="286" r:id="rId37"/>
    <p:sldId id="289" r:id="rId38"/>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87812FF3-A972-4BCE-BDDB-BE5FC797EBEC}" type="slidenum">
              <a:rPr lang="en-CA" smtClean="0"/>
              <a:pPr/>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C292502-36DB-4FBE-808D-14AE24E391A7}"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a:xfrm>
            <a:off x="2640597" y="6377459"/>
            <a:ext cx="3836404" cy="365125"/>
          </a:xfrm>
        </p:spPr>
        <p:txBody>
          <a:bodyPr/>
          <a:lstStyle/>
          <a:p>
            <a:endParaRPr lang="en-CA"/>
          </a:p>
        </p:txBody>
      </p:sp>
      <p:sp>
        <p:nvSpPr>
          <p:cNvPr id="6" name="Slide Number Placeholder 5"/>
          <p:cNvSpPr>
            <a:spLocks noGrp="1"/>
          </p:cNvSpPr>
          <p:nvPr>
            <p:ph type="sldNum" sz="quarter" idx="12"/>
          </p:nvPr>
        </p:nvSpPr>
        <p:spPr/>
        <p:txBody>
          <a:bodyPr/>
          <a:lstStyle/>
          <a:p>
            <a:fld id="{3FE3CE70-F922-41D2-BC4C-B4E02BB1324E}"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F428313-9DCF-4C96-A8E5-DD17B1664E21}"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05AA268-CB61-4731-8BFC-D966F57B20EE}"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EAA3089-A04E-4A07-88DE-5DBC7F2E0617}"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92C6610F-1F3A-4894-B87C-22F1CF31851F}"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B7097D0D-7D6E-459C-BC30-B61EB3C8E1F1}"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82C88E05-BE74-4CB3-8568-704187C4C50B}"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A6F8C8F-420A-4775-9A1D-E1D82A087CD3}" type="slidenum">
              <a:rPr lang="en-CA" smtClean="0"/>
              <a:pPr/>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CA"/>
          </a:p>
        </p:txBody>
      </p:sp>
      <p:sp>
        <p:nvSpPr>
          <p:cNvPr id="7" name="Slide Number Placeholder 6"/>
          <p:cNvSpPr>
            <a:spLocks noGrp="1"/>
          </p:cNvSpPr>
          <p:nvPr>
            <p:ph type="sldNum" sz="quarter" idx="12"/>
          </p:nvPr>
        </p:nvSpPr>
        <p:spPr>
          <a:xfrm>
            <a:off x="8339328" y="1170432"/>
            <a:ext cx="733864" cy="201168"/>
          </a:xfrm>
        </p:spPr>
        <p:txBody>
          <a:bodyPr/>
          <a:lstStyle/>
          <a:p>
            <a:fld id="{851BB842-FBF8-4A9E-86E7-78DED6C9FAA7}"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3F6A046-7D65-417B-AE2D-2C20F55BC0B0}"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p:txBody>
          <a:bodyPr/>
          <a:lstStyle/>
          <a:p>
            <a:pPr>
              <a:lnSpc>
                <a:spcPct val="80000"/>
              </a:lnSpc>
            </a:pPr>
            <a:r>
              <a:rPr lang="en-CA" sz="2800" dirty="0"/>
              <a:t>Discussion </a:t>
            </a:r>
          </a:p>
          <a:p>
            <a:pPr>
              <a:lnSpc>
                <a:spcPct val="80000"/>
              </a:lnSpc>
            </a:pPr>
            <a:endParaRPr lang="en-CA" sz="2800" dirty="0" smtClean="0"/>
          </a:p>
          <a:p>
            <a:pPr>
              <a:lnSpc>
                <a:spcPct val="80000"/>
              </a:lnSpc>
            </a:pPr>
            <a:r>
              <a:rPr lang="en-CA" sz="2800" dirty="0" smtClean="0"/>
              <a:t>Chapters </a:t>
            </a:r>
            <a:r>
              <a:rPr lang="en-CA" sz="2800" dirty="0"/>
              <a:t>9, 11 &amp; 10</a:t>
            </a:r>
          </a:p>
          <a:p>
            <a:pPr>
              <a:lnSpc>
                <a:spcPct val="80000"/>
              </a:lnSpc>
            </a:pPr>
            <a:endParaRPr lang="en-CA" sz="2800" dirty="0"/>
          </a:p>
        </p:txBody>
      </p:sp>
      <p:sp>
        <p:nvSpPr>
          <p:cNvPr id="4" name="Rectangle 3"/>
          <p:cNvSpPr/>
          <p:nvPr/>
        </p:nvSpPr>
        <p:spPr>
          <a:xfrm>
            <a:off x="311133" y="3140968"/>
            <a:ext cx="8832867" cy="1323439"/>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CA" sz="8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ENDER’S GAME</a:t>
            </a:r>
            <a:endParaRPr lang="en-CA" sz="80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G:\Laurier MacDonald\2011-2012\English\English 406\Term 3\Ender's Game\Photos\Graff &amp; Valentine.jpeg"/>
          <p:cNvPicPr>
            <a:picLocks noChangeAspect="1" noChangeArrowheads="1"/>
          </p:cNvPicPr>
          <p:nvPr/>
        </p:nvPicPr>
        <p:blipFill>
          <a:blip r:embed="rId2" cstate="print"/>
          <a:srcRect/>
          <a:stretch>
            <a:fillRect/>
          </a:stretch>
        </p:blipFill>
        <p:spPr bwMode="auto">
          <a:xfrm>
            <a:off x="4644008" y="0"/>
            <a:ext cx="4499992" cy="6848889"/>
          </a:xfrm>
          <a:prstGeom prst="rect">
            <a:avLst/>
          </a:prstGeom>
          <a:noFill/>
        </p:spPr>
      </p:pic>
      <p:sp>
        <p:nvSpPr>
          <p:cNvPr id="5" name="Rectangle 4"/>
          <p:cNvSpPr/>
          <p:nvPr/>
        </p:nvSpPr>
        <p:spPr>
          <a:xfrm>
            <a:off x="323528" y="332656"/>
            <a:ext cx="3953876" cy="1754326"/>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Graff &amp; Valentine</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CA" sz="6000"/>
              <a:t>Chapter 9</a:t>
            </a:r>
          </a:p>
        </p:txBody>
      </p:sp>
      <p:sp>
        <p:nvSpPr>
          <p:cNvPr id="14339" name="Rectangle 3"/>
          <p:cNvSpPr>
            <a:spLocks noGrp="1" noChangeArrowheads="1"/>
          </p:cNvSpPr>
          <p:nvPr>
            <p:ph idx="1"/>
          </p:nvPr>
        </p:nvSpPr>
        <p:spPr/>
        <p:txBody>
          <a:bodyPr/>
          <a:lstStyle/>
          <a:p>
            <a:r>
              <a:rPr lang="en-CA" sz="4800"/>
              <a:t>What do we learn about the “Giant’s Drink” at the beginning of the chapter and how is it significant?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CA" sz="6600"/>
              <a:t>Chapter 9</a:t>
            </a:r>
          </a:p>
        </p:txBody>
      </p:sp>
      <p:sp>
        <p:nvSpPr>
          <p:cNvPr id="12291" name="Rectangle 3"/>
          <p:cNvSpPr>
            <a:spLocks noGrp="1" noChangeArrowheads="1"/>
          </p:cNvSpPr>
          <p:nvPr>
            <p:ph idx="1"/>
          </p:nvPr>
        </p:nvSpPr>
        <p:spPr/>
        <p:txBody>
          <a:bodyPr/>
          <a:lstStyle/>
          <a:p>
            <a:r>
              <a:rPr lang="en-CA" sz="4800"/>
              <a:t>Why did the Wiggin family move to the country? Is it working?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CA" sz="6600"/>
              <a:t>Chapter 9</a:t>
            </a:r>
          </a:p>
        </p:txBody>
      </p:sp>
      <p:sp>
        <p:nvSpPr>
          <p:cNvPr id="13315" name="Rectangle 3"/>
          <p:cNvSpPr>
            <a:spLocks noGrp="1" noChangeArrowheads="1"/>
          </p:cNvSpPr>
          <p:nvPr>
            <p:ph idx="1"/>
          </p:nvPr>
        </p:nvSpPr>
        <p:spPr/>
        <p:txBody>
          <a:bodyPr/>
          <a:lstStyle/>
          <a:p>
            <a:r>
              <a:rPr lang="en-US" sz="5400"/>
              <a:t>What is Peter's scheme and why does Valentine agree to it? </a:t>
            </a:r>
            <a:endParaRPr lang="en-CA" sz="5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CA" sz="6600"/>
              <a:t>Chapter 9</a:t>
            </a:r>
          </a:p>
        </p:txBody>
      </p:sp>
      <p:sp>
        <p:nvSpPr>
          <p:cNvPr id="30723" name="Rectangle 3"/>
          <p:cNvSpPr>
            <a:spLocks noGrp="1" noChangeArrowheads="1"/>
          </p:cNvSpPr>
          <p:nvPr>
            <p:ph idx="1"/>
          </p:nvPr>
        </p:nvSpPr>
        <p:spPr/>
        <p:txBody>
          <a:bodyPr/>
          <a:lstStyle/>
          <a:p>
            <a:r>
              <a:rPr lang="en-CA" sz="6000"/>
              <a:t>What is a </a:t>
            </a:r>
            <a:r>
              <a:rPr lang="en-CA" sz="6000" i="1"/>
              <a:t>Hegemony</a:t>
            </a:r>
            <a:r>
              <a:rPr lang="en-CA" sz="600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CA" sz="6600"/>
              <a:t>Chapter 9</a:t>
            </a:r>
          </a:p>
        </p:txBody>
      </p:sp>
      <p:sp>
        <p:nvSpPr>
          <p:cNvPr id="33795" name="Rectangle 3"/>
          <p:cNvSpPr>
            <a:spLocks noGrp="1" noChangeArrowheads="1"/>
          </p:cNvSpPr>
          <p:nvPr>
            <p:ph idx="1"/>
          </p:nvPr>
        </p:nvSpPr>
        <p:spPr/>
        <p:txBody>
          <a:bodyPr/>
          <a:lstStyle/>
          <a:p>
            <a:r>
              <a:rPr lang="en-CA" u="sng"/>
              <a:t>Find some information about the following people:</a:t>
            </a:r>
          </a:p>
          <a:p>
            <a:pPr lvl="1"/>
            <a:r>
              <a:rPr lang="en-CA"/>
              <a:t>Demosthenes</a:t>
            </a:r>
          </a:p>
          <a:p>
            <a:pPr lvl="1"/>
            <a:r>
              <a:rPr lang="en-CA"/>
              <a:t>Pericles</a:t>
            </a:r>
          </a:p>
          <a:p>
            <a:pPr lvl="1"/>
            <a:r>
              <a:rPr lang="en-CA"/>
              <a:t>Locke</a:t>
            </a:r>
          </a:p>
          <a:p>
            <a:pPr lvl="1"/>
            <a:r>
              <a:rPr lang="en-CA"/>
              <a:t>Thomas Paine</a:t>
            </a:r>
          </a:p>
          <a:p>
            <a:pPr lvl="1"/>
            <a:r>
              <a:rPr lang="en-CA"/>
              <a:t>Bismark</a:t>
            </a:r>
          </a:p>
          <a:p>
            <a:pPr lvl="1"/>
            <a:r>
              <a:rPr lang="en-CA"/>
              <a:t>Lenin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CA" sz="7200"/>
              <a:t>Chapter 9</a:t>
            </a:r>
          </a:p>
        </p:txBody>
      </p:sp>
      <p:sp>
        <p:nvSpPr>
          <p:cNvPr id="31747" name="Rectangle 3"/>
          <p:cNvSpPr>
            <a:spLocks noGrp="1" noChangeArrowheads="1"/>
          </p:cNvSpPr>
          <p:nvPr>
            <p:ph idx="1"/>
          </p:nvPr>
        </p:nvSpPr>
        <p:spPr/>
        <p:txBody>
          <a:bodyPr/>
          <a:lstStyle/>
          <a:p>
            <a:r>
              <a:rPr lang="en-CA" sz="5400"/>
              <a:t>Why does Graff approach Valentine?</a:t>
            </a:r>
            <a:r>
              <a:rPr lang="en-CA"/>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Grp="1" noChangeArrowheads="1"/>
          </p:cNvSpPr>
          <p:nvPr>
            <p:ph type="ctrTitle"/>
          </p:nvPr>
        </p:nvSpPr>
        <p:spPr>
          <a:xfrm>
            <a:off x="683568" y="2780928"/>
            <a:ext cx="8077200" cy="1673352"/>
          </a:xfrm>
        </p:spPr>
        <p:txBody>
          <a:bodyPr>
            <a:noAutofit/>
          </a:bodyPr>
          <a:lstStyle/>
          <a:p>
            <a:r>
              <a:rPr lang="en-CA" sz="9600" b="0" dirty="0"/>
              <a:t>CHAPTER </a:t>
            </a:r>
            <a:r>
              <a:rPr lang="en-CA" sz="18000" b="0" dirty="0"/>
              <a:t>10</a:t>
            </a:r>
            <a:endParaRPr lang="en-CA" sz="9600" b="0" dirty="0"/>
          </a:p>
        </p:txBody>
      </p:sp>
      <p:sp>
        <p:nvSpPr>
          <p:cNvPr id="34821" name="Rectangle 5"/>
          <p:cNvSpPr>
            <a:spLocks noGrp="1" noChangeArrowheads="1"/>
          </p:cNvSpPr>
          <p:nvPr>
            <p:ph type="subTitle" idx="1"/>
          </p:nvPr>
        </p:nvSpPr>
        <p:spPr/>
        <p:txBody>
          <a:bodyPr>
            <a:normAutofit/>
          </a:bodyPr>
          <a:lstStyle/>
          <a:p>
            <a:r>
              <a:rPr lang="en-CA" sz="4000" dirty="0" smtClean="0"/>
              <a:t>Dragon</a:t>
            </a:r>
            <a:endParaRPr lang="en-CA"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50" name="Picture 2" descr="G:\Laurier MacDonald\2011-2012\English\English 406\Term 3\Ender's Game\Photos\Ender Cover.jpeg"/>
          <p:cNvPicPr>
            <a:picLocks noChangeAspect="1" noChangeArrowheads="1"/>
          </p:cNvPicPr>
          <p:nvPr/>
        </p:nvPicPr>
        <p:blipFill>
          <a:blip r:embed="rId2" cstate="print"/>
          <a:srcRect/>
          <a:stretch>
            <a:fillRect/>
          </a:stretch>
        </p:blipFill>
        <p:spPr bwMode="auto">
          <a:xfrm>
            <a:off x="2483768" y="0"/>
            <a:ext cx="4536504" cy="6904459"/>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CA" sz="6000" b="1" u="sng"/>
              <a:t>Chapter 10</a:t>
            </a:r>
          </a:p>
        </p:txBody>
      </p:sp>
      <p:sp>
        <p:nvSpPr>
          <p:cNvPr id="32771" name="Rectangle 3"/>
          <p:cNvSpPr>
            <a:spLocks noGrp="1" noChangeArrowheads="1"/>
          </p:cNvSpPr>
          <p:nvPr>
            <p:ph idx="1"/>
          </p:nvPr>
        </p:nvSpPr>
        <p:spPr/>
        <p:txBody>
          <a:bodyPr/>
          <a:lstStyle/>
          <a:p>
            <a:pPr algn="ctr">
              <a:buFont typeface="Wingdings" pitchFamily="2" charset="2"/>
              <a:buNone/>
            </a:pPr>
            <a:r>
              <a:rPr lang="en-CA" sz="8800" dirty="0"/>
              <a:t>“The Loneliness of </a:t>
            </a:r>
            <a:r>
              <a:rPr lang="en-CA" sz="8800" dirty="0" smtClean="0"/>
              <a:t>power” </a:t>
            </a:r>
          </a:p>
          <a:p>
            <a:pPr algn="ctr">
              <a:buFont typeface="Wingdings" pitchFamily="2" charset="2"/>
              <a:buNone/>
            </a:pPr>
            <a:r>
              <a:rPr lang="en-CA" sz="5400" dirty="0" smtClean="0"/>
              <a:t>(Card, p.155)</a:t>
            </a:r>
            <a:endParaRPr lang="en-CA" sz="5400" dirty="0"/>
          </a:p>
          <a:p>
            <a:pPr algn="ctr">
              <a:buFont typeface="Wingdings" pitchFamily="2" charset="2"/>
              <a:buNone/>
            </a:pPr>
            <a:endParaRPr lang="en-CA" sz="5400" dirty="0"/>
          </a:p>
          <a:p>
            <a:endParaRPr lang="en-C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Autofit/>
          </a:bodyPr>
          <a:lstStyle/>
          <a:p>
            <a:r>
              <a:rPr lang="en-CA" sz="11500" dirty="0" smtClean="0"/>
              <a:t>Chapter 9</a:t>
            </a:r>
            <a:endParaRPr lang="en-US" sz="11500" dirty="0"/>
          </a:p>
        </p:txBody>
      </p:sp>
      <p:sp>
        <p:nvSpPr>
          <p:cNvPr id="5" name="Subtitle 4"/>
          <p:cNvSpPr>
            <a:spLocks noGrp="1"/>
          </p:cNvSpPr>
          <p:nvPr>
            <p:ph type="subTitle" idx="1"/>
          </p:nvPr>
        </p:nvSpPr>
        <p:spPr/>
        <p:txBody>
          <a:bodyPr>
            <a:normAutofit/>
          </a:bodyPr>
          <a:lstStyle/>
          <a:p>
            <a:r>
              <a:rPr lang="en-CA" sz="3600" dirty="0" smtClean="0"/>
              <a:t>Locke &amp; Demosthenes</a:t>
            </a:r>
            <a:endParaRPr lang="en-US"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CA" sz="6000" b="1" u="sng"/>
              <a:t>Chapter 10</a:t>
            </a:r>
          </a:p>
        </p:txBody>
      </p:sp>
      <p:sp>
        <p:nvSpPr>
          <p:cNvPr id="36867" name="Rectangle 3"/>
          <p:cNvSpPr>
            <a:spLocks noGrp="1" noChangeArrowheads="1"/>
          </p:cNvSpPr>
          <p:nvPr>
            <p:ph idx="1"/>
          </p:nvPr>
        </p:nvSpPr>
        <p:spPr/>
        <p:txBody>
          <a:bodyPr/>
          <a:lstStyle/>
          <a:p>
            <a:r>
              <a:rPr lang="en-CA" sz="4400"/>
              <a:t>Graff gives Ender Dragon army, but he talks about “rigged games” – why is he willing to break the rules?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descr="G:\Laurier MacDonald\2011-2012\English\English 406\Term 3\Ender's Game\Photos\Ender &amp; Bean.jpeg"/>
          <p:cNvPicPr>
            <a:picLocks noChangeAspect="1" noChangeArrowheads="1"/>
          </p:cNvPicPr>
          <p:nvPr/>
        </p:nvPicPr>
        <p:blipFill>
          <a:blip r:embed="rId2" cstate="print"/>
          <a:srcRect/>
          <a:stretch>
            <a:fillRect/>
          </a:stretch>
        </p:blipFill>
        <p:spPr bwMode="auto">
          <a:xfrm>
            <a:off x="4644008" y="0"/>
            <a:ext cx="4499992" cy="6848889"/>
          </a:xfrm>
          <a:prstGeom prst="rect">
            <a:avLst/>
          </a:prstGeom>
          <a:noFill/>
        </p:spPr>
      </p:pic>
      <p:sp>
        <p:nvSpPr>
          <p:cNvPr id="5" name="Rectangle 4"/>
          <p:cNvSpPr/>
          <p:nvPr/>
        </p:nvSpPr>
        <p:spPr>
          <a:xfrm>
            <a:off x="611560" y="332656"/>
            <a:ext cx="3520557" cy="1754326"/>
          </a:xfrm>
          <a:prstGeom prst="rect">
            <a:avLst/>
          </a:prstGeom>
          <a:noFill/>
        </p:spPr>
        <p:txBody>
          <a:bodyPr wrap="squar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Ender &amp; Bean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CA" sz="6000" b="1" u="sng"/>
              <a:t>Chapter 10</a:t>
            </a:r>
          </a:p>
        </p:txBody>
      </p:sp>
      <p:sp>
        <p:nvSpPr>
          <p:cNvPr id="37891" name="Rectangle 3"/>
          <p:cNvSpPr>
            <a:spLocks noGrp="1" noChangeArrowheads="1"/>
          </p:cNvSpPr>
          <p:nvPr>
            <p:ph idx="1"/>
          </p:nvPr>
        </p:nvSpPr>
        <p:spPr/>
        <p:txBody>
          <a:bodyPr/>
          <a:lstStyle/>
          <a:p>
            <a:pPr>
              <a:buNone/>
            </a:pPr>
            <a:r>
              <a:rPr lang="en-CA" sz="6000" dirty="0"/>
              <a:t>Let’s talk about Bean…</a:t>
            </a:r>
          </a:p>
          <a:p>
            <a:endParaRPr lang="en-CA" sz="4000" dirty="0"/>
          </a:p>
          <a:p>
            <a:r>
              <a:rPr lang="en-CA" sz="4000" dirty="0"/>
              <a:t>How is the relationship between Ender and Bean like the relationship between Graff and Ender?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fade">
                                      <p:cBhvr>
                                        <p:cTn id="7" dur="20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CA" sz="6000" b="1" u="sng"/>
              <a:t>Chapter 10</a:t>
            </a:r>
          </a:p>
        </p:txBody>
      </p:sp>
      <p:sp>
        <p:nvSpPr>
          <p:cNvPr id="38915" name="Rectangle 3"/>
          <p:cNvSpPr>
            <a:spLocks noGrp="1" noChangeArrowheads="1"/>
          </p:cNvSpPr>
          <p:nvPr>
            <p:ph idx="1"/>
          </p:nvPr>
        </p:nvSpPr>
        <p:spPr/>
        <p:txBody>
          <a:bodyPr/>
          <a:lstStyle/>
          <a:p>
            <a:pPr algn="ctr">
              <a:buFont typeface="Wingdings" pitchFamily="2" charset="2"/>
              <a:buNone/>
            </a:pPr>
            <a:r>
              <a:rPr lang="en-CA" sz="7200" dirty="0"/>
              <a:t>“Poor kid. Nobody’s treating him </a:t>
            </a:r>
            <a:r>
              <a:rPr lang="en-CA" sz="7200" dirty="0" smtClean="0"/>
              <a:t>fair” </a:t>
            </a:r>
            <a:r>
              <a:rPr lang="en-CA" sz="4800" dirty="0" smtClean="0"/>
              <a:t>(Card, p.166</a:t>
            </a:r>
            <a:r>
              <a:rPr lang="en-CA" sz="4800" dirty="0"/>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CA" sz="6000" b="1" u="sng"/>
              <a:t>Chapter 10</a:t>
            </a:r>
          </a:p>
        </p:txBody>
      </p:sp>
      <p:sp>
        <p:nvSpPr>
          <p:cNvPr id="39939" name="Rectangle 3"/>
          <p:cNvSpPr>
            <a:spLocks noGrp="1" noChangeArrowheads="1"/>
          </p:cNvSpPr>
          <p:nvPr>
            <p:ph idx="1"/>
          </p:nvPr>
        </p:nvSpPr>
        <p:spPr/>
        <p:txBody>
          <a:bodyPr>
            <a:normAutofit lnSpcReduction="10000"/>
          </a:bodyPr>
          <a:lstStyle/>
          <a:p>
            <a:pPr>
              <a:buNone/>
            </a:pPr>
            <a:r>
              <a:rPr lang="en-CA" sz="4400" dirty="0">
                <a:solidFill>
                  <a:srgbClr val="C00000"/>
                </a:solidFill>
              </a:rPr>
              <a:t>How would you describe Ender’s leadership </a:t>
            </a:r>
            <a:r>
              <a:rPr lang="en-CA" sz="4400" dirty="0" smtClean="0">
                <a:solidFill>
                  <a:srgbClr val="C00000"/>
                </a:solidFill>
              </a:rPr>
              <a:t>style?</a:t>
            </a:r>
          </a:p>
          <a:p>
            <a:pPr lvl="1"/>
            <a:r>
              <a:rPr lang="en-CA" sz="4000" dirty="0" smtClean="0"/>
              <a:t>Authoritarian or authoritative?</a:t>
            </a:r>
          </a:p>
          <a:p>
            <a:pPr lvl="1"/>
            <a:r>
              <a:rPr lang="en-CA" sz="4000" dirty="0" smtClean="0"/>
              <a:t>How does he bring his group together?</a:t>
            </a:r>
          </a:p>
          <a:p>
            <a:pPr lvl="1"/>
            <a:r>
              <a:rPr lang="en-CA" sz="4000" dirty="0" smtClean="0"/>
              <a:t>Why does he question his decisions?</a:t>
            </a:r>
            <a:endParaRPr lang="en-CA"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9939">
                                            <p:txEl>
                                              <p:pRg st="2" end="2"/>
                                            </p:txEl>
                                          </p:spTgt>
                                        </p:tgtEl>
                                        <p:attrNameLst>
                                          <p:attrName>style.visibility</p:attrName>
                                        </p:attrNameLst>
                                      </p:cBhvr>
                                      <p:to>
                                        <p:strVal val="visible"/>
                                      </p:to>
                                    </p:set>
                                    <p:animEffect transition="in" filter="box(in)">
                                      <p:cBhvr>
                                        <p:cTn id="11" dur="500"/>
                                        <p:tgtEl>
                                          <p:spTgt spid="39939">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9939">
                                            <p:txEl>
                                              <p:pRg st="3" end="3"/>
                                            </p:txEl>
                                          </p:spTgt>
                                        </p:tgtEl>
                                        <p:attrNameLst>
                                          <p:attrName>style.visibility</p:attrName>
                                        </p:attrNameLst>
                                      </p:cBhvr>
                                      <p:to>
                                        <p:strVal val="visible"/>
                                      </p:to>
                                    </p:set>
                                    <p:animEffect transition="in" filter="circle(in)">
                                      <p:cBhvr>
                                        <p:cTn id="16" dur="2000"/>
                                        <p:tgtEl>
                                          <p:spTgt spid="399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395536" y="260648"/>
            <a:ext cx="8229600" cy="6192838"/>
          </a:xfrm>
        </p:spPr>
        <p:txBody>
          <a:bodyPr/>
          <a:lstStyle/>
          <a:p>
            <a:pPr algn="l"/>
            <a:r>
              <a:rPr lang="en-CA" sz="3200" dirty="0">
                <a:solidFill>
                  <a:schemeClr val="tx1"/>
                </a:solidFill>
                <a:effectLst/>
              </a:rPr>
              <a:t>“That’s what I’m doing to you, Bean. I’m hurting you to make you a better soldier in every way. To sharpen your wit. To intensify your effort. To keep you off balance, never sure what’s going to happier next, so you always have to be ready for anything, ready to improvise, determined to win no matter what. I’m also making you miserable. That’s why they brought you to me, Bean. So you could be just like me. So you could grow up to be just like the old man.” (p.168)</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CA" sz="6000" b="1" u="sng"/>
              <a:t>Chapter 10</a:t>
            </a:r>
          </a:p>
        </p:txBody>
      </p:sp>
      <p:sp>
        <p:nvSpPr>
          <p:cNvPr id="41987" name="Rectangle 3"/>
          <p:cNvSpPr>
            <a:spLocks noGrp="1" noChangeArrowheads="1"/>
          </p:cNvSpPr>
          <p:nvPr>
            <p:ph idx="1"/>
          </p:nvPr>
        </p:nvSpPr>
        <p:spPr/>
        <p:txBody>
          <a:bodyPr/>
          <a:lstStyle/>
          <a:p>
            <a:pPr marL="0" indent="0">
              <a:lnSpc>
                <a:spcPct val="90000"/>
              </a:lnSpc>
              <a:buNone/>
            </a:pPr>
            <a:r>
              <a:rPr lang="en-CA" sz="4400" dirty="0">
                <a:solidFill>
                  <a:srgbClr val="C00000"/>
                </a:solidFill>
              </a:rPr>
              <a:t>What is the significance of the interaction between Ender and Alai at the end of the Chapter?</a:t>
            </a:r>
          </a:p>
          <a:p>
            <a:pPr>
              <a:lnSpc>
                <a:spcPct val="90000"/>
              </a:lnSpc>
            </a:pPr>
            <a:endParaRPr lang="en-CA" dirty="0"/>
          </a:p>
          <a:p>
            <a:pPr marL="177800" indent="0">
              <a:lnSpc>
                <a:spcPct val="90000"/>
              </a:lnSpc>
              <a:buFont typeface="Wingdings" pitchFamily="2" charset="2"/>
              <a:buNone/>
            </a:pPr>
            <a:r>
              <a:rPr lang="en-CA" sz="3600" dirty="0"/>
              <a:t>“I am only what I remember, and Alai is my friend in a memory so intense that they can’t tear him out. Like Valentine, the strongest memory of all.” (p.171)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2" end="2"/>
                                            </p:txEl>
                                          </p:spTgt>
                                        </p:tgtEl>
                                        <p:attrNameLst>
                                          <p:attrName>style.visibility</p:attrName>
                                        </p:attrNameLst>
                                      </p:cBhvr>
                                      <p:to>
                                        <p:strVal val="visible"/>
                                      </p:to>
                                    </p:set>
                                    <p:animEffect transition="in" filter="fade">
                                      <p:cBhvr>
                                        <p:cTn id="7" dur="2000"/>
                                        <p:tgtEl>
                                          <p:spTgt spid="419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ctrTitle"/>
          </p:nvPr>
        </p:nvSpPr>
        <p:spPr/>
        <p:txBody>
          <a:bodyPr>
            <a:noAutofit/>
          </a:bodyPr>
          <a:lstStyle/>
          <a:p>
            <a:r>
              <a:rPr lang="en-CA" sz="11500" b="1" dirty="0"/>
              <a:t>Chapter 11</a:t>
            </a:r>
          </a:p>
        </p:txBody>
      </p:sp>
      <p:sp>
        <p:nvSpPr>
          <p:cNvPr id="43013" name="Rectangle 5"/>
          <p:cNvSpPr>
            <a:spLocks noGrp="1" noChangeArrowheads="1"/>
          </p:cNvSpPr>
          <p:nvPr>
            <p:ph type="subTitle" idx="1"/>
          </p:nvPr>
        </p:nvSpPr>
        <p:spPr/>
        <p:txBody>
          <a:bodyPr>
            <a:normAutofit/>
          </a:bodyPr>
          <a:lstStyle/>
          <a:p>
            <a:r>
              <a:rPr lang="en-CA" sz="3200" dirty="0" err="1" smtClean="0"/>
              <a:t>Veni</a:t>
            </a:r>
            <a:r>
              <a:rPr lang="en-CA" sz="3200" dirty="0" smtClean="0"/>
              <a:t>, </a:t>
            </a:r>
            <a:r>
              <a:rPr lang="en-CA" sz="3200" dirty="0" err="1" smtClean="0"/>
              <a:t>Vedi</a:t>
            </a:r>
            <a:r>
              <a:rPr lang="en-CA" sz="3200" dirty="0" smtClean="0"/>
              <a:t>, </a:t>
            </a:r>
            <a:r>
              <a:rPr lang="en-CA" sz="3200" dirty="0" err="1" smtClean="0"/>
              <a:t>Vici</a:t>
            </a:r>
            <a:endParaRPr lang="en-US" sz="32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https://encrypted-tbn0.google.com/images?q=tbn:ANd9GcTloen4k8g_N575qrIh8bYljtpnMgBgpUHC0ZsMpho3ZumqheGD"/>
          <p:cNvPicPr>
            <a:picLocks noChangeAspect="1" noChangeArrowheads="1"/>
          </p:cNvPicPr>
          <p:nvPr/>
        </p:nvPicPr>
        <p:blipFill>
          <a:blip r:embed="rId2" cstate="print"/>
          <a:srcRect/>
          <a:stretch>
            <a:fillRect/>
          </a:stretch>
        </p:blipFill>
        <p:spPr bwMode="auto">
          <a:xfrm>
            <a:off x="0" y="476672"/>
            <a:ext cx="9144000" cy="5698905"/>
          </a:xfrm>
          <a:prstGeom prst="rect">
            <a:avLst/>
          </a:prstGeom>
          <a:noFill/>
        </p:spPr>
      </p:pic>
      <p:sp>
        <p:nvSpPr>
          <p:cNvPr id="4" name="Rectangle 3"/>
          <p:cNvSpPr/>
          <p:nvPr/>
        </p:nvSpPr>
        <p:spPr>
          <a:xfrm>
            <a:off x="1164661" y="2967335"/>
            <a:ext cx="6814687"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“Veni, Vedi, Vici”</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Autofit/>
          </a:bodyPr>
          <a:lstStyle/>
          <a:p>
            <a:r>
              <a:rPr lang="en-CA" sz="8800" b="1" dirty="0"/>
              <a:t>Chapter 11</a:t>
            </a:r>
          </a:p>
        </p:txBody>
      </p:sp>
      <p:sp>
        <p:nvSpPr>
          <p:cNvPr id="45059" name="Rectangle 3"/>
          <p:cNvSpPr>
            <a:spLocks noGrp="1" noChangeArrowheads="1"/>
          </p:cNvSpPr>
          <p:nvPr>
            <p:ph idx="1"/>
          </p:nvPr>
        </p:nvSpPr>
        <p:spPr/>
        <p:txBody>
          <a:bodyPr/>
          <a:lstStyle/>
          <a:p>
            <a:pPr marL="609600" indent="-609600">
              <a:buNone/>
            </a:pPr>
            <a:r>
              <a:rPr lang="en-US" sz="4400" dirty="0">
                <a:solidFill>
                  <a:srgbClr val="C00000"/>
                </a:solidFill>
              </a:rPr>
              <a:t>Once again we learn things from the opening dialogue:</a:t>
            </a:r>
          </a:p>
          <a:p>
            <a:pPr marL="609600" indent="-609600">
              <a:buFont typeface="Wingdings" pitchFamily="2" charset="2"/>
              <a:buNone/>
            </a:pPr>
            <a:endParaRPr lang="en-US" sz="1000" dirty="0"/>
          </a:p>
          <a:p>
            <a:pPr marL="990600" lvl="1" indent="-533400"/>
            <a:r>
              <a:rPr lang="en-US" dirty="0" smtClean="0"/>
              <a:t> </a:t>
            </a:r>
            <a:r>
              <a:rPr lang="en-US" dirty="0"/>
              <a:t>What are they planning to do to Ender's army? </a:t>
            </a:r>
          </a:p>
          <a:p>
            <a:pPr marL="990600" lvl="1" indent="-533400"/>
            <a:endParaRPr lang="en-US" sz="1600" dirty="0"/>
          </a:p>
          <a:p>
            <a:pPr marL="990600" lvl="1" indent="-533400"/>
            <a:r>
              <a:rPr lang="en-US" dirty="0" smtClean="0"/>
              <a:t>What </a:t>
            </a:r>
            <a:r>
              <a:rPr lang="en-US" dirty="0"/>
              <a:t>is Graff worried about? </a:t>
            </a:r>
          </a:p>
          <a:p>
            <a:pPr marL="990600" lvl="1" indent="-533400"/>
            <a:endParaRPr lang="en-US" sz="1600" dirty="0"/>
          </a:p>
          <a:p>
            <a:pPr marL="990600" lvl="1" indent="-533400"/>
            <a:r>
              <a:rPr lang="en-US" dirty="0" smtClean="0"/>
              <a:t>What </a:t>
            </a:r>
            <a:r>
              <a:rPr lang="en-US" dirty="0"/>
              <a:t>is the political situation back on Earth? (p.174)</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45059">
                                            <p:txEl>
                                              <p:pRg st="4" end="4"/>
                                            </p:txEl>
                                          </p:spTgt>
                                        </p:tgtEl>
                                        <p:attrNameLst>
                                          <p:attrName>style.visibility</p:attrName>
                                        </p:attrNameLst>
                                      </p:cBhvr>
                                      <p:to>
                                        <p:strVal val="visible"/>
                                      </p:to>
                                    </p:set>
                                    <p:animEffect transition="in" filter="box(in)">
                                      <p:cBhvr>
                                        <p:cTn id="11" dur="500"/>
                                        <p:tgtEl>
                                          <p:spTgt spid="45059">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45059">
                                            <p:txEl>
                                              <p:pRg st="6" end="6"/>
                                            </p:txEl>
                                          </p:spTgt>
                                        </p:tgtEl>
                                        <p:attrNameLst>
                                          <p:attrName>style.visibility</p:attrName>
                                        </p:attrNameLst>
                                      </p:cBhvr>
                                      <p:to>
                                        <p:strVal val="visible"/>
                                      </p:to>
                                    </p:set>
                                    <p:animEffect transition="in" filter="circle(in)">
                                      <p:cBhvr>
                                        <p:cTn id="16" dur="2000"/>
                                        <p:tgtEl>
                                          <p:spTgt spid="450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ctrTitle"/>
          </p:nvPr>
        </p:nvSpPr>
        <p:spPr/>
        <p:txBody>
          <a:bodyPr/>
          <a:lstStyle/>
          <a:p>
            <a:r>
              <a:rPr lang="en-CA" sz="4800"/>
              <a:t>What Allusion does Card keep referring to in this chapter?</a:t>
            </a:r>
          </a:p>
        </p:txBody>
      </p:sp>
      <p:sp>
        <p:nvSpPr>
          <p:cNvPr id="16389" name="Rectangle 5"/>
          <p:cNvSpPr>
            <a:spLocks noGrp="1" noChangeArrowheads="1"/>
          </p:cNvSpPr>
          <p:nvPr>
            <p:ph type="subTitle" idx="1"/>
          </p:nvPr>
        </p:nvSpPr>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Autofit/>
          </a:bodyPr>
          <a:lstStyle/>
          <a:p>
            <a:r>
              <a:rPr lang="en-CA" sz="8800" b="1" dirty="0"/>
              <a:t>Chapter 11</a:t>
            </a:r>
          </a:p>
        </p:txBody>
      </p:sp>
      <p:sp>
        <p:nvSpPr>
          <p:cNvPr id="46083" name="Rectangle 3"/>
          <p:cNvSpPr>
            <a:spLocks noGrp="1" noChangeArrowheads="1"/>
          </p:cNvSpPr>
          <p:nvPr>
            <p:ph idx="1"/>
          </p:nvPr>
        </p:nvSpPr>
        <p:spPr/>
        <p:txBody>
          <a:bodyPr/>
          <a:lstStyle/>
          <a:p>
            <a:pPr marL="0" indent="0">
              <a:buFont typeface="Wingdings" pitchFamily="2" charset="2"/>
              <a:buNone/>
            </a:pPr>
            <a:r>
              <a:rPr lang="en-CA" sz="4400" dirty="0"/>
              <a:t>“Even with less then four weeks together, the way they fought already seemed like the only intelligent way, the only </a:t>
            </a:r>
            <a:r>
              <a:rPr lang="en-CA" sz="4400" i="1" dirty="0"/>
              <a:t>possible</a:t>
            </a:r>
            <a:r>
              <a:rPr lang="en-CA" sz="4400" dirty="0"/>
              <a:t> way” </a:t>
            </a:r>
            <a:r>
              <a:rPr lang="en-CA" sz="4400" dirty="0" smtClean="0"/>
              <a:t>(Card, p.178</a:t>
            </a:r>
            <a:r>
              <a:rPr lang="en-CA" sz="4400" dirty="0"/>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Autofit/>
          </a:bodyPr>
          <a:lstStyle/>
          <a:p>
            <a:r>
              <a:rPr lang="en-CA" sz="8800" b="1" dirty="0"/>
              <a:t>Chapter 11</a:t>
            </a:r>
          </a:p>
        </p:txBody>
      </p:sp>
      <p:sp>
        <p:nvSpPr>
          <p:cNvPr id="47107" name="Rectangle 3"/>
          <p:cNvSpPr>
            <a:spLocks noGrp="1" noChangeArrowheads="1"/>
          </p:cNvSpPr>
          <p:nvPr>
            <p:ph idx="1"/>
          </p:nvPr>
        </p:nvSpPr>
        <p:spPr/>
        <p:txBody>
          <a:bodyPr/>
          <a:lstStyle/>
          <a:p>
            <a:pPr>
              <a:lnSpc>
                <a:spcPct val="90000"/>
              </a:lnSpc>
              <a:buNone/>
            </a:pPr>
            <a:r>
              <a:rPr lang="en-US" sz="3600" dirty="0"/>
              <a:t>What are the main differences between Ender's strategies for the game and those used by other commanders? </a:t>
            </a:r>
            <a:endParaRPr lang="en-US" sz="3600" dirty="0" smtClean="0"/>
          </a:p>
          <a:p>
            <a:pPr lvl="1">
              <a:lnSpc>
                <a:spcPct val="90000"/>
              </a:lnSpc>
            </a:pPr>
            <a:endParaRPr lang="en-US" sz="1000" dirty="0" smtClean="0"/>
          </a:p>
          <a:p>
            <a:pPr lvl="1">
              <a:lnSpc>
                <a:spcPct val="90000"/>
              </a:lnSpc>
            </a:pPr>
            <a:r>
              <a:rPr lang="en-US" dirty="0" smtClean="0"/>
              <a:t>Five </a:t>
            </a:r>
            <a:r>
              <a:rPr lang="en-US" dirty="0" err="1" smtClean="0"/>
              <a:t>toons</a:t>
            </a:r>
            <a:r>
              <a:rPr lang="en-US" dirty="0" smtClean="0"/>
              <a:t> with 8 soldiers each</a:t>
            </a:r>
          </a:p>
          <a:p>
            <a:pPr lvl="1">
              <a:lnSpc>
                <a:spcPct val="90000"/>
              </a:lnSpc>
            </a:pPr>
            <a:r>
              <a:rPr lang="en-US" dirty="0" smtClean="0"/>
              <a:t>Each </a:t>
            </a:r>
            <a:r>
              <a:rPr lang="en-US" dirty="0" err="1" smtClean="0"/>
              <a:t>toon</a:t>
            </a:r>
            <a:r>
              <a:rPr lang="en-US" dirty="0" smtClean="0"/>
              <a:t> has a leader and a sub-commander</a:t>
            </a:r>
          </a:p>
          <a:p>
            <a:pPr lvl="1">
              <a:lnSpc>
                <a:spcPct val="90000"/>
              </a:lnSpc>
            </a:pPr>
            <a:r>
              <a:rPr lang="en-US" dirty="0" smtClean="0"/>
              <a:t>The enemy’s gate is DOWN</a:t>
            </a:r>
          </a:p>
          <a:p>
            <a:pPr lvl="1">
              <a:lnSpc>
                <a:spcPct val="90000"/>
              </a:lnSpc>
            </a:pPr>
            <a:r>
              <a:rPr lang="en-US" dirty="0" smtClean="0"/>
              <a:t>They learn how to adapt, be flexible and think for themselves…not just take commands</a:t>
            </a:r>
            <a:endParaRPr lang="en-US" dirty="0"/>
          </a:p>
          <a:p>
            <a:pPr>
              <a:lnSpc>
                <a:spcPct val="90000"/>
              </a:lnSpc>
              <a:buFont typeface="Wingdings" pitchFamily="2" charset="2"/>
              <a:buNone/>
            </a:pP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Autofit/>
          </a:bodyPr>
          <a:lstStyle/>
          <a:p>
            <a:r>
              <a:rPr lang="en-CA" sz="8800" b="1" dirty="0"/>
              <a:t>Chapter 11</a:t>
            </a:r>
          </a:p>
        </p:txBody>
      </p:sp>
      <p:sp>
        <p:nvSpPr>
          <p:cNvPr id="47107" name="Rectangle 3"/>
          <p:cNvSpPr>
            <a:spLocks noGrp="1" noChangeArrowheads="1"/>
          </p:cNvSpPr>
          <p:nvPr>
            <p:ph idx="1"/>
          </p:nvPr>
        </p:nvSpPr>
        <p:spPr/>
        <p:txBody>
          <a:bodyPr/>
          <a:lstStyle/>
          <a:p>
            <a:pPr>
              <a:lnSpc>
                <a:spcPct val="90000"/>
              </a:lnSpc>
              <a:buNone/>
            </a:pPr>
            <a:r>
              <a:rPr lang="en-US" sz="4000" dirty="0" smtClean="0">
                <a:solidFill>
                  <a:srgbClr val="C00000"/>
                </a:solidFill>
              </a:rPr>
              <a:t>How then is Ender’s leadership style as a commander coming through? </a:t>
            </a:r>
          </a:p>
          <a:p>
            <a:pPr>
              <a:lnSpc>
                <a:spcPct val="90000"/>
              </a:lnSpc>
              <a:buFont typeface="Wingdings" pitchFamily="2" charset="2"/>
              <a:buNone/>
            </a:pPr>
            <a:endParaRPr lang="en-US" sz="1000" dirty="0" smtClean="0"/>
          </a:p>
          <a:p>
            <a:pPr lvl="1">
              <a:lnSpc>
                <a:spcPct val="90000"/>
              </a:lnSpc>
            </a:pPr>
            <a:r>
              <a:rPr lang="en-US" dirty="0" smtClean="0"/>
              <a:t>Is he Authoritarian or Authoritative?</a:t>
            </a:r>
          </a:p>
          <a:p>
            <a:pPr lvl="1">
              <a:lnSpc>
                <a:spcPct val="90000"/>
              </a:lnSpc>
            </a:pPr>
            <a:r>
              <a:rPr lang="en-US" dirty="0" smtClean="0"/>
              <a:t>How does he build morale in his troops?</a:t>
            </a:r>
          </a:p>
          <a:p>
            <a:pPr lvl="1">
              <a:lnSpc>
                <a:spcPct val="90000"/>
              </a:lnSpc>
            </a:pPr>
            <a:r>
              <a:rPr lang="en-US" dirty="0" smtClean="0"/>
              <a:t>How does he maintain their respect?</a:t>
            </a:r>
          </a:p>
          <a:p>
            <a:pPr lvl="1">
              <a:lnSpc>
                <a:spcPct val="90000"/>
              </a:lnSpc>
            </a:pPr>
            <a:r>
              <a:rPr lang="en-US" dirty="0" smtClean="0"/>
              <a:t>How does he maintain his authority without fear?</a:t>
            </a:r>
          </a:p>
          <a:p>
            <a:pPr lvl="1">
              <a:lnSpc>
                <a:spcPct val="90000"/>
              </a:lnSpc>
            </a:pPr>
            <a:r>
              <a:rPr lang="en-US" dirty="0" smtClean="0"/>
              <a:t>How does he manipulate insubordination?</a:t>
            </a:r>
          </a:p>
          <a:p>
            <a:pPr>
              <a:lnSpc>
                <a:spcPct val="90000"/>
              </a:lnSpc>
              <a:buFont typeface="Wingdings" pitchFamily="2" charset="2"/>
              <a:buNone/>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Autofit/>
          </a:bodyPr>
          <a:lstStyle/>
          <a:p>
            <a:r>
              <a:rPr lang="en-CA" sz="8800" dirty="0"/>
              <a:t>Chapter 11</a:t>
            </a:r>
          </a:p>
        </p:txBody>
      </p:sp>
      <p:sp>
        <p:nvSpPr>
          <p:cNvPr id="50179" name="Rectangle 3"/>
          <p:cNvSpPr>
            <a:spLocks noGrp="1" noChangeArrowheads="1"/>
          </p:cNvSpPr>
          <p:nvPr>
            <p:ph idx="1"/>
          </p:nvPr>
        </p:nvSpPr>
        <p:spPr/>
        <p:txBody>
          <a:bodyPr>
            <a:normAutofit/>
          </a:bodyPr>
          <a:lstStyle/>
          <a:p>
            <a:pPr marL="95250" indent="0">
              <a:buNone/>
            </a:pPr>
            <a:r>
              <a:rPr lang="en-CA" sz="4800" dirty="0" smtClean="0"/>
              <a:t>“</a:t>
            </a:r>
            <a:r>
              <a:rPr lang="en-CA" sz="4800" dirty="0"/>
              <a:t>I will remember this…when I am defeated. To keep dignity, and give honour where it’s due, so that defeat is not a disgrace” (p.180).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Autofit/>
          </a:bodyPr>
          <a:lstStyle/>
          <a:p>
            <a:r>
              <a:rPr lang="en-CA" sz="8800" dirty="0"/>
              <a:t>Chapter 11</a:t>
            </a:r>
          </a:p>
        </p:txBody>
      </p:sp>
      <p:sp>
        <p:nvSpPr>
          <p:cNvPr id="50179" name="Rectangle 3"/>
          <p:cNvSpPr>
            <a:spLocks noGrp="1" noChangeArrowheads="1"/>
          </p:cNvSpPr>
          <p:nvPr>
            <p:ph idx="1"/>
          </p:nvPr>
        </p:nvSpPr>
        <p:spPr/>
        <p:txBody>
          <a:bodyPr>
            <a:normAutofit/>
          </a:bodyPr>
          <a:lstStyle/>
          <a:p>
            <a:pPr marL="95250" indent="0">
              <a:buNone/>
            </a:pPr>
            <a:r>
              <a:rPr lang="en-CA" sz="5400" dirty="0" smtClean="0">
                <a:solidFill>
                  <a:srgbClr val="C00000"/>
                </a:solidFill>
              </a:rPr>
              <a:t>Why does Ender start studying the videos of the Bugger invasions?</a:t>
            </a:r>
          </a:p>
          <a:p>
            <a:pPr marL="95250" indent="0">
              <a:buNone/>
            </a:pPr>
            <a:endParaRPr lang="en-CA" sz="2800" dirty="0" smtClean="0"/>
          </a:p>
          <a:p>
            <a:pPr marL="95250" indent="0">
              <a:buNone/>
            </a:pPr>
            <a:r>
              <a:rPr lang="en-CA" sz="4400" dirty="0" smtClean="0"/>
              <a:t>Who does he come to respect and learn from after watching them?</a:t>
            </a:r>
            <a:endParaRPr lang="en-CA"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Autofit/>
          </a:bodyPr>
          <a:lstStyle/>
          <a:p>
            <a:r>
              <a:rPr lang="en-CA" sz="8800" b="1" dirty="0"/>
              <a:t>Chapter 11</a:t>
            </a:r>
          </a:p>
        </p:txBody>
      </p:sp>
      <p:sp>
        <p:nvSpPr>
          <p:cNvPr id="48131" name="Rectangle 3"/>
          <p:cNvSpPr>
            <a:spLocks noGrp="1" noChangeArrowheads="1"/>
          </p:cNvSpPr>
          <p:nvPr>
            <p:ph idx="1"/>
          </p:nvPr>
        </p:nvSpPr>
        <p:spPr/>
        <p:txBody>
          <a:bodyPr/>
          <a:lstStyle/>
          <a:p>
            <a:pPr marL="0" indent="0">
              <a:buFont typeface="Wingdings" pitchFamily="2" charset="2"/>
              <a:buNone/>
            </a:pPr>
            <a:r>
              <a:rPr lang="en-US" sz="4400" dirty="0">
                <a:solidFill>
                  <a:srgbClr val="C00000"/>
                </a:solidFill>
              </a:rPr>
              <a:t>What is really unusual about the battle with Salamander Army? </a:t>
            </a:r>
          </a:p>
          <a:p>
            <a:pPr marL="0" indent="0">
              <a:buFont typeface="Wingdings" pitchFamily="2" charset="2"/>
              <a:buNone/>
            </a:pPr>
            <a:endParaRPr lang="en-US" sz="3600" dirty="0"/>
          </a:p>
          <a:p>
            <a:pPr marL="0" indent="0">
              <a:buFont typeface="Wingdings" pitchFamily="2" charset="2"/>
              <a:buNone/>
            </a:pPr>
            <a:r>
              <a:rPr lang="en-US" sz="3600" dirty="0"/>
              <a:t>"This had not been a fair fight, even though they had won - the teachers had intended them to lose ..."</a:t>
            </a:r>
            <a:r>
              <a:rPr lang="en-CA" sz="3600" dirty="0"/>
              <a:t>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Autofit/>
          </a:bodyPr>
          <a:lstStyle/>
          <a:p>
            <a:r>
              <a:rPr lang="en-CA" sz="8800" b="1" dirty="0"/>
              <a:t>Chapter 11</a:t>
            </a:r>
          </a:p>
        </p:txBody>
      </p:sp>
      <p:sp>
        <p:nvSpPr>
          <p:cNvPr id="49155" name="Rectangle 3"/>
          <p:cNvSpPr>
            <a:spLocks noGrp="1" noChangeArrowheads="1"/>
          </p:cNvSpPr>
          <p:nvPr>
            <p:ph idx="1"/>
          </p:nvPr>
        </p:nvSpPr>
        <p:spPr/>
        <p:txBody>
          <a:bodyPr>
            <a:normAutofit lnSpcReduction="10000"/>
          </a:bodyPr>
          <a:lstStyle/>
          <a:p>
            <a:pPr marL="0" indent="0">
              <a:lnSpc>
                <a:spcPct val="90000"/>
              </a:lnSpc>
              <a:buFont typeface="Wingdings" pitchFamily="2" charset="2"/>
              <a:buNone/>
            </a:pPr>
            <a:r>
              <a:rPr lang="en-CA" sz="4000" dirty="0"/>
              <a:t>“Bean looked at him and realized that the impossible was happening. Far from baiting him, Ender Wiggin was actually confiding in him…Ender was a human being and Bean had been allowed to see” (p. 197</a:t>
            </a:r>
            <a:r>
              <a:rPr lang="en-CA" sz="4000" dirty="0" smtClean="0"/>
              <a:t>).</a:t>
            </a:r>
          </a:p>
          <a:p>
            <a:pPr marL="0" indent="0">
              <a:lnSpc>
                <a:spcPct val="90000"/>
              </a:lnSpc>
              <a:buFont typeface="Wingdings" pitchFamily="2" charset="2"/>
              <a:buNone/>
            </a:pPr>
            <a:endParaRPr lang="en-CA" sz="1000" dirty="0" smtClean="0"/>
          </a:p>
          <a:p>
            <a:pPr marL="0" indent="0" algn="ctr">
              <a:lnSpc>
                <a:spcPct val="90000"/>
              </a:lnSpc>
              <a:buFont typeface="Wingdings" pitchFamily="2" charset="2"/>
              <a:buNone/>
            </a:pPr>
            <a:r>
              <a:rPr lang="en-CA" sz="4400" b="1" dirty="0" smtClean="0">
                <a:solidFill>
                  <a:srgbClr val="C00000"/>
                </a:solidFill>
              </a:rPr>
              <a:t>This is the first time Card has ever…</a:t>
            </a:r>
            <a:endParaRPr lang="en-CA" sz="4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2" end="2"/>
                                            </p:txEl>
                                          </p:spTgt>
                                        </p:tgtEl>
                                        <p:attrNameLst>
                                          <p:attrName>style.visibility</p:attrName>
                                        </p:attrNameLst>
                                      </p:cBhvr>
                                      <p:to>
                                        <p:strVal val="visible"/>
                                      </p:to>
                                    </p:set>
                                    <p:animEffect transition="in" filter="fade">
                                      <p:cBhvr>
                                        <p:cTn id="7" dur="20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49" name="Picture 1" descr="G:\Laurier MacDonald\2011-2012\English\English 406\Term 3\Ender's Game\Photos\The Invasion.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2427825" y="2967335"/>
            <a:ext cx="4288353"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Thank You</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CA" sz="6000"/>
              <a:t>The Cold War</a:t>
            </a:r>
          </a:p>
        </p:txBody>
      </p:sp>
      <p:pic>
        <p:nvPicPr>
          <p:cNvPr id="15363" name="Picture 3"/>
          <p:cNvPicPr>
            <a:picLocks noGrp="1" noChangeAspect="1" noChangeArrowheads="1"/>
          </p:cNvPicPr>
          <p:nvPr>
            <p:ph idx="1"/>
          </p:nvPr>
        </p:nvPicPr>
        <p:blipFill>
          <a:blip r:embed="rId2" cstate="print"/>
          <a:stretch>
            <a:fillRect/>
          </a:stretch>
        </p:blipFill>
        <p:spPr>
          <a:xfrm>
            <a:off x="1115616" y="1412776"/>
            <a:ext cx="6768752" cy="546512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CA"/>
              <a:t>Post World War II Germany</a:t>
            </a:r>
          </a:p>
        </p:txBody>
      </p:sp>
      <p:pic>
        <p:nvPicPr>
          <p:cNvPr id="18436" name="Picture 4"/>
          <p:cNvPicPr>
            <a:picLocks noGrp="1" noChangeAspect="1" noChangeArrowheads="1"/>
          </p:cNvPicPr>
          <p:nvPr>
            <p:ph idx="1"/>
          </p:nvPr>
        </p:nvPicPr>
        <p:blipFill>
          <a:blip r:embed="rId2" cstate="print"/>
          <a:srcRect/>
          <a:stretch>
            <a:fillRect/>
          </a:stretch>
        </p:blipFill>
        <p:spPr>
          <a:xfrm>
            <a:off x="4356100" y="1916113"/>
            <a:ext cx="4537075" cy="3727450"/>
          </a:xfrm>
          <a:noFill/>
          <a:ln/>
        </p:spPr>
      </p:pic>
      <p:pic>
        <p:nvPicPr>
          <p:cNvPr id="18435" name="Picture 3"/>
          <p:cNvPicPr>
            <a:picLocks noGrp="1" noChangeAspect="1" noChangeArrowheads="1"/>
          </p:cNvPicPr>
          <p:nvPr>
            <p:ph type="body" idx="4294967295"/>
          </p:nvPr>
        </p:nvPicPr>
        <p:blipFill>
          <a:blip r:embed="rId3" cstate="print"/>
          <a:srcRect/>
          <a:stretch>
            <a:fillRect/>
          </a:stretch>
        </p:blipFill>
        <p:spPr>
          <a:xfrm>
            <a:off x="0" y="1600200"/>
            <a:ext cx="4259263" cy="4530725"/>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p:cNvPicPr>
            <a:picLocks noChangeAspect="1" noChangeArrowheads="1"/>
          </p:cNvPicPr>
          <p:nvPr/>
        </p:nvPicPr>
        <p:blipFill>
          <a:blip r:embed="rId2" cstate="print"/>
          <a:srcRect/>
          <a:stretch>
            <a:fillRect/>
          </a:stretch>
        </p:blipFill>
        <p:spPr bwMode="auto">
          <a:xfrm>
            <a:off x="468313" y="260350"/>
            <a:ext cx="8280400" cy="6459538"/>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CA"/>
              <a:t>The Creation of NATO 1949</a:t>
            </a:r>
          </a:p>
        </p:txBody>
      </p:sp>
      <p:pic>
        <p:nvPicPr>
          <p:cNvPr id="22532" name="Picture 4"/>
          <p:cNvPicPr>
            <a:picLocks noGrp="1" noChangeAspect="1" noChangeArrowheads="1"/>
          </p:cNvPicPr>
          <p:nvPr>
            <p:ph idx="1"/>
          </p:nvPr>
        </p:nvPicPr>
        <p:blipFill>
          <a:blip r:embed="rId2" cstate="print"/>
          <a:stretch>
            <a:fillRect/>
          </a:stretch>
        </p:blipFill>
        <p:spPr>
          <a:xfrm>
            <a:off x="4139952" y="3111219"/>
            <a:ext cx="5004048" cy="3746781"/>
          </a:xfrm>
          <a:noFill/>
          <a:ln/>
        </p:spPr>
      </p:pic>
      <p:pic>
        <p:nvPicPr>
          <p:cNvPr id="22531" name="Picture 3"/>
          <p:cNvPicPr>
            <a:picLocks noGrp="1" noChangeAspect="1" noChangeArrowheads="1"/>
          </p:cNvPicPr>
          <p:nvPr>
            <p:ph type="body" idx="4294967295"/>
          </p:nvPr>
        </p:nvPicPr>
        <p:blipFill>
          <a:blip r:embed="rId3" cstate="print"/>
          <a:srcRect/>
          <a:stretch>
            <a:fillRect/>
          </a:stretch>
        </p:blipFill>
        <p:spPr>
          <a:xfrm>
            <a:off x="0" y="1412776"/>
            <a:ext cx="4787900" cy="3984625"/>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CA"/>
              <a:t>The Warsaw Pact 1955</a:t>
            </a:r>
          </a:p>
        </p:txBody>
      </p:sp>
      <p:pic>
        <p:nvPicPr>
          <p:cNvPr id="24580" name="Picture 4"/>
          <p:cNvPicPr>
            <a:picLocks noGrp="1" noChangeAspect="1" noChangeArrowheads="1"/>
          </p:cNvPicPr>
          <p:nvPr>
            <p:ph idx="1"/>
          </p:nvPr>
        </p:nvPicPr>
        <p:blipFill>
          <a:blip r:embed="rId2" cstate="print"/>
          <a:stretch>
            <a:fillRect/>
          </a:stretch>
        </p:blipFill>
        <p:spPr>
          <a:xfrm>
            <a:off x="0" y="1412776"/>
            <a:ext cx="3481666" cy="4608512"/>
          </a:xfrm>
          <a:noFill/>
          <a:ln/>
        </p:spPr>
      </p:pic>
      <p:pic>
        <p:nvPicPr>
          <p:cNvPr id="24579" name="Picture 3"/>
          <p:cNvPicPr>
            <a:picLocks noGrp="1" noChangeAspect="1" noChangeArrowheads="1"/>
          </p:cNvPicPr>
          <p:nvPr>
            <p:ph type="body" idx="4294967295"/>
          </p:nvPr>
        </p:nvPicPr>
        <p:blipFill>
          <a:blip r:embed="rId3" cstate="print"/>
          <a:srcRect/>
          <a:stretch>
            <a:fillRect/>
          </a:stretch>
        </p:blipFill>
        <p:spPr>
          <a:xfrm>
            <a:off x="3516312" y="1412776"/>
            <a:ext cx="5627688" cy="4530725"/>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ctrTitle"/>
          </p:nvPr>
        </p:nvSpPr>
        <p:spPr/>
        <p:txBody>
          <a:bodyPr/>
          <a:lstStyle/>
          <a:p>
            <a:r>
              <a:rPr lang="en-CA"/>
              <a:t>What was the result of all of this?</a:t>
            </a:r>
          </a:p>
        </p:txBody>
      </p:sp>
      <p:sp>
        <p:nvSpPr>
          <p:cNvPr id="26629" name="Rectangle 5"/>
          <p:cNvSpPr>
            <a:spLocks noGrp="1" noChangeArrowheads="1"/>
          </p:cNvSpPr>
          <p:nvPr>
            <p:ph type="subTitle" idx="1"/>
          </p:nvPr>
        </p:nvSpPr>
        <p:spPr/>
        <p:txBody>
          <a:bodyPr/>
          <a:lstStyle/>
          <a:p>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265</TotalTime>
  <Words>762</Words>
  <Application>Microsoft Office PowerPoint</Application>
  <PresentationFormat>On-screen Show (4:3)</PresentationFormat>
  <Paragraphs>98</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Module</vt:lpstr>
      <vt:lpstr>Slide 1</vt:lpstr>
      <vt:lpstr>Chapter 9</vt:lpstr>
      <vt:lpstr>What Allusion does Card keep referring to in this chapter?</vt:lpstr>
      <vt:lpstr>The Cold War</vt:lpstr>
      <vt:lpstr>Post World War II Germany</vt:lpstr>
      <vt:lpstr>Slide 6</vt:lpstr>
      <vt:lpstr>The Creation of NATO 1949</vt:lpstr>
      <vt:lpstr>The Warsaw Pact 1955</vt:lpstr>
      <vt:lpstr>What was the result of all of this?</vt:lpstr>
      <vt:lpstr>Slide 10</vt:lpstr>
      <vt:lpstr>Chapter 9</vt:lpstr>
      <vt:lpstr>Chapter 9</vt:lpstr>
      <vt:lpstr>Chapter 9</vt:lpstr>
      <vt:lpstr>Chapter 9</vt:lpstr>
      <vt:lpstr>Chapter 9</vt:lpstr>
      <vt:lpstr>Chapter 9</vt:lpstr>
      <vt:lpstr>CHAPTER 10</vt:lpstr>
      <vt:lpstr>Slide 18</vt:lpstr>
      <vt:lpstr>Chapter 10</vt:lpstr>
      <vt:lpstr>Chapter 10</vt:lpstr>
      <vt:lpstr>Slide 21</vt:lpstr>
      <vt:lpstr>Chapter 10</vt:lpstr>
      <vt:lpstr>Chapter 10</vt:lpstr>
      <vt:lpstr>Chapter 10</vt:lpstr>
      <vt:lpstr>“That’s what I’m doing to you, Bean. I’m hurting you to make you a better soldier in every way. To sharpen your wit. To intensify your effort. To keep you off balance, never sure what’s going to happier next, so you always have to be ready for anything, ready to improvise, determined to win no matter what. I’m also making you miserable. That’s why they brought you to me, Bean. So you could be just like me. So you could grow up to be just like the old man.” (p.168)</vt:lpstr>
      <vt:lpstr>Chapter 10</vt:lpstr>
      <vt:lpstr>Chapter 11</vt:lpstr>
      <vt:lpstr>Slide 28</vt:lpstr>
      <vt:lpstr>Chapter 11</vt:lpstr>
      <vt:lpstr>Chapter 11</vt:lpstr>
      <vt:lpstr>Chapter 11</vt:lpstr>
      <vt:lpstr>Chapter 11</vt:lpstr>
      <vt:lpstr>Chapter 11</vt:lpstr>
      <vt:lpstr>Chapter 11</vt:lpstr>
      <vt:lpstr>Chapter 11</vt:lpstr>
      <vt:lpstr>Chapter 11</vt:lpstr>
      <vt:lpstr>Slide 37</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ENDER’S GAME</dc:title>
  <dc:creator>staff</dc:creator>
  <cp:lastModifiedBy>LMAC</cp:lastModifiedBy>
  <cp:revision>15</cp:revision>
  <dcterms:created xsi:type="dcterms:W3CDTF">2010-04-30T12:19:30Z</dcterms:created>
  <dcterms:modified xsi:type="dcterms:W3CDTF">2012-05-14T13:47:14Z</dcterms:modified>
</cp:coreProperties>
</file>